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71" r:id="rId5"/>
    <p:sldId id="259" r:id="rId6"/>
    <p:sldId id="270" r:id="rId7"/>
    <p:sldId id="272" r:id="rId8"/>
    <p:sldId id="273" r:id="rId9"/>
    <p:sldId id="274" r:id="rId10"/>
    <p:sldId id="262" r:id="rId11"/>
    <p:sldId id="268" r:id="rId12"/>
    <p:sldId id="267" r:id="rId13"/>
    <p:sldId id="266" r:id="rId14"/>
    <p:sldId id="264" r:id="rId15"/>
    <p:sldId id="263" r:id="rId16"/>
    <p:sldId id="26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5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ocuments\&#1057;&#1077;&#1088;&#1078;\&#1053;&#1043;&#1059;&#1069;&#1080;&#1059;\&#1040;&#1089;&#1087;&#1080;&#1088;&#1072;&#1085;&#1090;&#1091;&#1088;&#1072;\DATABAS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ocuments\&#1057;&#1077;&#1088;&#1078;\&#1053;&#1043;&#1059;&#1069;&#1080;&#1059;\&#1040;&#1089;&#1087;&#1080;&#1088;&#1072;&#1085;&#1090;&#1091;&#1088;&#1072;\DATABAS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ocuments\&#1057;&#1077;&#1088;&#1078;\&#1053;&#1043;&#1059;&#1069;&#1080;&#1059;\&#1040;&#1089;&#1087;&#1080;&#1088;&#1072;&#1085;&#1090;&#1091;&#1088;&#1072;\DATABAS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ocuments\&#1057;&#1077;&#1088;&#1078;\&#1053;&#1043;&#1059;&#1069;&#1080;&#1059;\&#1040;&#1089;&#1087;&#1080;&#1088;&#1072;&#1085;&#1090;&#1091;&#1088;&#1072;\DATABASE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ocuments\&#1057;&#1077;&#1088;&#1078;\&#1053;&#1043;&#1059;&#1069;&#1080;&#1059;\&#1040;&#1089;&#1087;&#1080;&#1088;&#1072;&#1085;&#1090;&#1091;&#1088;&#1072;\DATABASE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ocuments\&#1057;&#1077;&#1088;&#1078;\&#1053;&#1043;&#1059;&#1069;&#1080;&#1059;\&#1040;&#1089;&#1087;&#1080;&#1088;&#1072;&#1085;&#1090;&#1091;&#1088;&#1072;\DATABASE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G7 countries - key interest rate annual change</a:t>
            </a:r>
          </a:p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2000</a:t>
            </a:r>
            <a:r>
              <a:rPr lang="en-US" b="1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 - 2019</a:t>
            </a:r>
            <a:endParaRPr lang="ru-RU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'Key rates BRICS-G7'!$A$24</c:f>
              <c:strCache>
                <c:ptCount val="1"/>
                <c:pt idx="0">
                  <c:v>United States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'Key rates BRICS-G7'!$V$1:$AO$1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'Key rates BRICS-G7'!$B$24:$AO$24</c:f>
              <c:numCache>
                <c:formatCode>#,##0.00</c:formatCode>
                <c:ptCount val="20"/>
                <c:pt idx="0">
                  <c:v>1.0972477064220183</c:v>
                </c:pt>
                <c:pt idx="1">
                  <c:v>0.28929765886287623</c:v>
                </c:pt>
                <c:pt idx="2">
                  <c:v>0.7167630057803468</c:v>
                </c:pt>
                <c:pt idx="3">
                  <c:v>0.80645161290322587</c:v>
                </c:pt>
                <c:pt idx="4">
                  <c:v>2.2799999999999998</c:v>
                </c:pt>
                <c:pt idx="5">
                  <c:v>1.8815789473684212</c:v>
                </c:pt>
                <c:pt idx="6">
                  <c:v>1.2237762237762237</c:v>
                </c:pt>
                <c:pt idx="7">
                  <c:v>0.75047619047619052</c:v>
                </c:pt>
                <c:pt idx="8">
                  <c:v>3.8071065989847712E-2</c:v>
                </c:pt>
                <c:pt idx="9">
                  <c:v>0.73333333333333339</c:v>
                </c:pt>
                <c:pt idx="10">
                  <c:v>1.5454545454545456</c:v>
                </c:pt>
                <c:pt idx="11">
                  <c:v>0.47058823529411764</c:v>
                </c:pt>
                <c:pt idx="12">
                  <c:v>1.7500000000000002</c:v>
                </c:pt>
                <c:pt idx="13">
                  <c:v>0.5</c:v>
                </c:pt>
                <c:pt idx="14">
                  <c:v>1.5714285714285714</c:v>
                </c:pt>
                <c:pt idx="15">
                  <c:v>3.0909090909090913</c:v>
                </c:pt>
                <c:pt idx="16">
                  <c:v>1.9117647058823528</c:v>
                </c:pt>
                <c:pt idx="17">
                  <c:v>2.1692307692307691</c:v>
                </c:pt>
                <c:pt idx="18">
                  <c:v>1.7021276595744681</c:v>
                </c:pt>
                <c:pt idx="19">
                  <c:v>0.64583333333333337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2AA-4652-9D17-CFB4AFE65546}"/>
            </c:ext>
          </c:extLst>
        </c:ser>
        <c:ser>
          <c:idx val="1"/>
          <c:order val="1"/>
          <c:tx>
            <c:strRef>
              <c:f>'Key rates BRICS-G7'!$A$25</c:f>
              <c:strCache>
                <c:ptCount val="1"/>
                <c:pt idx="0">
                  <c:v>Japan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'Key rates BRICS-G7'!$V$1:$AO$1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'Key rates BRICS-G7'!$B$25:$AO$25</c:f>
              <c:numCache>
                <c:formatCode>#,##0.00</c:formatCode>
                <c:ptCount val="20"/>
                <c:pt idx="0">
                  <c:v>0.25</c:v>
                </c:pt>
                <c:pt idx="1">
                  <c:v>-1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0.25</c:v>
                </c:pt>
                <c:pt idx="7">
                  <c:v>2</c:v>
                </c:pt>
                <c:pt idx="8">
                  <c:v>0.2</c:v>
                </c:pt>
                <c:pt idx="9">
                  <c:v>1</c:v>
                </c:pt>
                <c:pt idx="10">
                  <c:v>-1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-0.1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2AA-4652-9D17-CFB4AFE65546}"/>
            </c:ext>
          </c:extLst>
        </c:ser>
        <c:ser>
          <c:idx val="2"/>
          <c:order val="2"/>
          <c:tx>
            <c:strRef>
              <c:f>'Key rates BRICS-G7'!$A$26</c:f>
              <c:strCache>
                <c:ptCount val="1"/>
                <c:pt idx="0">
                  <c:v>ECB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'Key rates BRICS-G7'!$V$1:$AO$1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'Key rates BRICS-G7'!$B$26:$AO$26</c:f>
              <c:numCache>
                <c:formatCode>#,##0.00</c:formatCode>
                <c:ptCount val="20"/>
                <c:pt idx="0">
                  <c:v>0.875</c:v>
                </c:pt>
                <c:pt idx="1">
                  <c:v>0.6</c:v>
                </c:pt>
                <c:pt idx="2">
                  <c:v>0.77777777777777779</c:v>
                </c:pt>
                <c:pt idx="3">
                  <c:v>0.5714285714285714</c:v>
                </c:pt>
                <c:pt idx="4">
                  <c:v>1</c:v>
                </c:pt>
                <c:pt idx="5">
                  <c:v>1.25</c:v>
                </c:pt>
                <c:pt idx="6">
                  <c:v>2</c:v>
                </c:pt>
                <c:pt idx="7">
                  <c:v>1.2</c:v>
                </c:pt>
                <c:pt idx="8">
                  <c:v>0.66666666666666663</c:v>
                </c:pt>
                <c:pt idx="9">
                  <c:v>0.125</c:v>
                </c:pt>
                <c:pt idx="10">
                  <c:v>1</c:v>
                </c:pt>
                <c:pt idx="11">
                  <c:v>1</c:v>
                </c:pt>
                <c:pt idx="12">
                  <c:v>0</c:v>
                </c:pt>
                <c:pt idx="13">
                  <c:v>1</c:v>
                </c:pt>
                <c:pt idx="14">
                  <c:v>0.2</c:v>
                </c:pt>
                <c:pt idx="15">
                  <c:v>0.50000000000000022</c:v>
                </c:pt>
                <c:pt idx="16">
                  <c:v>0.66666666666666652</c:v>
                </c:pt>
                <c:pt idx="17">
                  <c:v>1</c:v>
                </c:pt>
                <c:pt idx="18">
                  <c:v>1</c:v>
                </c:pt>
                <c:pt idx="19">
                  <c:v>0.75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02AA-4652-9D17-CFB4AFE65546}"/>
            </c:ext>
          </c:extLst>
        </c:ser>
        <c:ser>
          <c:idx val="3"/>
          <c:order val="3"/>
          <c:tx>
            <c:strRef>
              <c:f>'Key rates BRICS-G7'!$A$27</c:f>
              <c:strCache>
                <c:ptCount val="1"/>
                <c:pt idx="0">
                  <c:v>United Kingdom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'Key rates BRICS-G7'!$V$1:$AO$1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'Key rates BRICS-G7'!$B$27:$AO$27</c:f>
              <c:numCache>
                <c:formatCode>#,##0.00</c:formatCode>
                <c:ptCount val="20"/>
                <c:pt idx="0">
                  <c:v>1.0909090909090908</c:v>
                </c:pt>
                <c:pt idx="1">
                  <c:v>0.66666666666666663</c:v>
                </c:pt>
                <c:pt idx="2">
                  <c:v>1</c:v>
                </c:pt>
                <c:pt idx="3">
                  <c:v>0.9375</c:v>
                </c:pt>
                <c:pt idx="4">
                  <c:v>1.2666666666666666</c:v>
                </c:pt>
                <c:pt idx="5">
                  <c:v>0.94736842105263153</c:v>
                </c:pt>
                <c:pt idx="6">
                  <c:v>1.1111111111111112</c:v>
                </c:pt>
                <c:pt idx="7">
                  <c:v>1.1000000000000001</c:v>
                </c:pt>
                <c:pt idx="8">
                  <c:v>0.36363636363636365</c:v>
                </c:pt>
                <c:pt idx="9">
                  <c:v>0.25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0.5</c:v>
                </c:pt>
                <c:pt idx="17">
                  <c:v>2</c:v>
                </c:pt>
                <c:pt idx="18">
                  <c:v>1.5</c:v>
                </c:pt>
                <c:pt idx="19">
                  <c:v>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02AA-4652-9D17-CFB4AFE65546}"/>
            </c:ext>
          </c:extLst>
        </c:ser>
        <c:ser>
          <c:idx val="4"/>
          <c:order val="4"/>
          <c:tx>
            <c:strRef>
              <c:f>'Key rates BRICS-G7'!$A$28</c:f>
              <c:strCache>
                <c:ptCount val="1"/>
                <c:pt idx="0">
                  <c:v>Canada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'Key rates BRICS-G7'!$V$1:$AO$1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'Key rates BRICS-G7'!$B$28:$AO$28</c:f>
              <c:numCache>
                <c:formatCode>#,##0.00</c:formatCode>
                <c:ptCount val="20"/>
                <c:pt idx="0">
                  <c:v>1.1727642276422763</c:v>
                </c:pt>
                <c:pt idx="1">
                  <c:v>0.7469670710571924</c:v>
                </c:pt>
                <c:pt idx="2">
                  <c:v>0.62877030162412995</c:v>
                </c:pt>
                <c:pt idx="3">
                  <c:v>1.1771217712177122</c:v>
                </c:pt>
                <c:pt idx="4">
                  <c:v>0.78369905956112851</c:v>
                </c:pt>
                <c:pt idx="5">
                  <c:v>1.1679999999999999</c:v>
                </c:pt>
                <c:pt idx="6">
                  <c:v>1.4760273972602738</c:v>
                </c:pt>
                <c:pt idx="7">
                  <c:v>1.0672853828306266</c:v>
                </c:pt>
                <c:pt idx="8">
                  <c:v>0.69782608695652182</c:v>
                </c:pt>
                <c:pt idx="9">
                  <c:v>0.20249221183800625</c:v>
                </c:pt>
                <c:pt idx="10">
                  <c:v>1.5384615384615383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0.5</c:v>
                </c:pt>
                <c:pt idx="16">
                  <c:v>1</c:v>
                </c:pt>
                <c:pt idx="17">
                  <c:v>2</c:v>
                </c:pt>
                <c:pt idx="18">
                  <c:v>1.75</c:v>
                </c:pt>
                <c:pt idx="19">
                  <c:v>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02AA-4652-9D17-CFB4AFE655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5979352"/>
        <c:axId val="175979736"/>
      </c:lineChart>
      <c:catAx>
        <c:axId val="175979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175979736"/>
        <c:crosses val="autoZero"/>
        <c:auto val="1"/>
        <c:lblAlgn val="ctr"/>
        <c:lblOffset val="100"/>
        <c:noMultiLvlLbl val="0"/>
      </c:catAx>
      <c:valAx>
        <c:axId val="175979736"/>
        <c:scaling>
          <c:orientation val="minMax"/>
          <c:max val="3.2"/>
          <c:min val="-1.100000000000000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175979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BRICS countries - key interest rate annual change</a:t>
            </a:r>
          </a:p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2000</a:t>
            </a:r>
            <a:r>
              <a:rPr lang="en-US" b="1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 - 2019</a:t>
            </a:r>
            <a:endParaRPr lang="ru-RU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'Key rates BRICS-G7'!$A$8</c:f>
              <c:strCache>
                <c:ptCount val="1"/>
                <c:pt idx="0">
                  <c:v>Brazil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'Key rates BRICS-G7'!$V$1:$AO$1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'Key rates BRICS-G7'!$B$8:$AO$8</c:f>
              <c:numCache>
                <c:formatCode>#,##0.00</c:formatCode>
                <c:ptCount val="20"/>
                <c:pt idx="0">
                  <c:v>0.82894736842105265</c:v>
                </c:pt>
                <c:pt idx="1">
                  <c:v>1.2063492063492063</c:v>
                </c:pt>
                <c:pt idx="2">
                  <c:v>1.3157894736842106</c:v>
                </c:pt>
                <c:pt idx="3">
                  <c:v>0.66</c:v>
                </c:pt>
                <c:pt idx="4">
                  <c:v>1.0757575757575757</c:v>
                </c:pt>
                <c:pt idx="5">
                  <c:v>1.0140845070422535</c:v>
                </c:pt>
                <c:pt idx="6">
                  <c:v>0.73611111111111116</c:v>
                </c:pt>
                <c:pt idx="7">
                  <c:v>0.84905660377358494</c:v>
                </c:pt>
                <c:pt idx="8">
                  <c:v>1.2222222222222223</c:v>
                </c:pt>
                <c:pt idx="9">
                  <c:v>0.63636363636363635</c:v>
                </c:pt>
                <c:pt idx="10">
                  <c:v>1.2285714285714286</c:v>
                </c:pt>
                <c:pt idx="11">
                  <c:v>1.0232558139534884</c:v>
                </c:pt>
                <c:pt idx="12">
                  <c:v>0.65909090909090906</c:v>
                </c:pt>
                <c:pt idx="13">
                  <c:v>1.3793103448275863</c:v>
                </c:pt>
                <c:pt idx="14">
                  <c:v>1.175</c:v>
                </c:pt>
                <c:pt idx="15">
                  <c:v>1.2127659574468086</c:v>
                </c:pt>
                <c:pt idx="16">
                  <c:v>0.96491228070175439</c:v>
                </c:pt>
                <c:pt idx="17">
                  <c:v>0.50909090909090904</c:v>
                </c:pt>
                <c:pt idx="18">
                  <c:v>0.9285714285714286</c:v>
                </c:pt>
                <c:pt idx="19">
                  <c:v>0.69230769230769229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C51-4AB4-B91C-C1227F223155}"/>
            </c:ext>
          </c:extLst>
        </c:ser>
        <c:ser>
          <c:idx val="1"/>
          <c:order val="1"/>
          <c:tx>
            <c:strRef>
              <c:f>'Key rates BRICS-G7'!$A$9</c:f>
              <c:strCache>
                <c:ptCount val="1"/>
                <c:pt idx="0">
                  <c:v>Russian Federation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'Key rates BRICS-G7'!$V$1:$AO$1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'Key rates BRICS-G7'!$B$9:$AO$9</c:f>
              <c:numCache>
                <c:formatCode>#,##0.00</c:formatCode>
                <c:ptCount val="20"/>
                <c:pt idx="0">
                  <c:v>0.45454545454545453</c:v>
                </c:pt>
                <c:pt idx="1">
                  <c:v>1</c:v>
                </c:pt>
                <c:pt idx="2">
                  <c:v>0.84</c:v>
                </c:pt>
                <c:pt idx="3">
                  <c:v>0.76190476190476186</c:v>
                </c:pt>
                <c:pt idx="4">
                  <c:v>0.8125</c:v>
                </c:pt>
                <c:pt idx="5">
                  <c:v>0.92307692307692313</c:v>
                </c:pt>
                <c:pt idx="6">
                  <c:v>0.91666666666666663</c:v>
                </c:pt>
                <c:pt idx="7">
                  <c:v>0.90909090909090906</c:v>
                </c:pt>
                <c:pt idx="8">
                  <c:v>1.3</c:v>
                </c:pt>
                <c:pt idx="9">
                  <c:v>0.67307692307692313</c:v>
                </c:pt>
                <c:pt idx="10">
                  <c:v>0.88571428571428568</c:v>
                </c:pt>
                <c:pt idx="11">
                  <c:v>1.032258064516129</c:v>
                </c:pt>
                <c:pt idx="12">
                  <c:v>1.03125</c:v>
                </c:pt>
                <c:pt idx="13">
                  <c:v>0.66666666666666663</c:v>
                </c:pt>
                <c:pt idx="14">
                  <c:v>3.0909090909090908</c:v>
                </c:pt>
                <c:pt idx="15">
                  <c:v>0.6470588235294118</c:v>
                </c:pt>
                <c:pt idx="16">
                  <c:v>0.90909090909090906</c:v>
                </c:pt>
                <c:pt idx="17">
                  <c:v>0.77500000000000002</c:v>
                </c:pt>
                <c:pt idx="18">
                  <c:v>1</c:v>
                </c:pt>
                <c:pt idx="19">
                  <c:v>0.80645161290322576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6C51-4AB4-B91C-C1227F223155}"/>
            </c:ext>
          </c:extLst>
        </c:ser>
        <c:ser>
          <c:idx val="2"/>
          <c:order val="2"/>
          <c:tx>
            <c:strRef>
              <c:f>'Key rates BRICS-G7'!$A$10</c:f>
              <c:strCache>
                <c:ptCount val="1"/>
                <c:pt idx="0">
                  <c:v>India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'Key rates BRICS-G7'!$V$1:$AO$1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'Key rates BRICS-G7'!$B$10:$AO$10</c:f>
              <c:numCache>
                <c:formatCode>#,##0.00</c:formatCode>
                <c:ptCount val="20"/>
                <c:pt idx="0">
                  <c:v>1</c:v>
                </c:pt>
                <c:pt idx="1">
                  <c:v>1.0625</c:v>
                </c:pt>
                <c:pt idx="2">
                  <c:v>0.88235294117647056</c:v>
                </c:pt>
                <c:pt idx="3">
                  <c:v>0.93333333333333335</c:v>
                </c:pt>
                <c:pt idx="4">
                  <c:v>0.8571428571428571</c:v>
                </c:pt>
                <c:pt idx="5">
                  <c:v>1.0416666666666667</c:v>
                </c:pt>
                <c:pt idx="6">
                  <c:v>1.1599999999999999</c:v>
                </c:pt>
                <c:pt idx="7">
                  <c:v>1.0689655172413792</c:v>
                </c:pt>
                <c:pt idx="8">
                  <c:v>0.83870967741935487</c:v>
                </c:pt>
                <c:pt idx="9">
                  <c:v>0.73076923076923073</c:v>
                </c:pt>
                <c:pt idx="10">
                  <c:v>1.3157894736842106</c:v>
                </c:pt>
                <c:pt idx="11">
                  <c:v>1.36</c:v>
                </c:pt>
                <c:pt idx="12">
                  <c:v>0.94117647058823528</c:v>
                </c:pt>
                <c:pt idx="13">
                  <c:v>0.96875</c:v>
                </c:pt>
                <c:pt idx="14">
                  <c:v>1</c:v>
                </c:pt>
                <c:pt idx="15">
                  <c:v>0.87096774193548387</c:v>
                </c:pt>
                <c:pt idx="16">
                  <c:v>0.92592592592592593</c:v>
                </c:pt>
                <c:pt idx="17">
                  <c:v>0.96</c:v>
                </c:pt>
                <c:pt idx="18">
                  <c:v>1.0833333333333333</c:v>
                </c:pt>
                <c:pt idx="19">
                  <c:v>0.79230769230769238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6C51-4AB4-B91C-C1227F223155}"/>
            </c:ext>
          </c:extLst>
        </c:ser>
        <c:ser>
          <c:idx val="3"/>
          <c:order val="3"/>
          <c:tx>
            <c:strRef>
              <c:f>'Key rates BRICS-G7'!$A$11</c:f>
              <c:strCache>
                <c:ptCount val="1"/>
                <c:pt idx="0">
                  <c:v>China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'Key rates BRICS-G7'!$V$1:$AO$1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'Key rates BRICS-G7'!$B$11:$AO$11</c:f>
              <c:numCache>
                <c:formatCode>#,##0.00</c:formatCode>
                <c:ptCount val="20"/>
                <c:pt idx="0">
                  <c:v>1.0903275285197254</c:v>
                </c:pt>
                <c:pt idx="1">
                  <c:v>1.1695350757728977</c:v>
                </c:pt>
                <c:pt idx="2">
                  <c:v>1.1176372407267441</c:v>
                </c:pt>
                <c:pt idx="3">
                  <c:v>1.2372455470407271</c:v>
                </c:pt>
                <c:pt idx="4">
                  <c:v>1.2432941613851887</c:v>
                </c:pt>
                <c:pt idx="5">
                  <c:v>1.1168684418069323</c:v>
                </c:pt>
                <c:pt idx="6">
                  <c:v>1.1584994985440824</c:v>
                </c:pt>
                <c:pt idx="7">
                  <c:v>1.2474080734134319</c:v>
                </c:pt>
                <c:pt idx="8">
                  <c:v>1.2338165635909921</c:v>
                </c:pt>
                <c:pt idx="9">
                  <c:v>1.1726951798537699</c:v>
                </c:pt>
                <c:pt idx="10">
                  <c:v>1.2130098021262226</c:v>
                </c:pt>
                <c:pt idx="11">
                  <c:v>1.1865030952032494</c:v>
                </c:pt>
                <c:pt idx="12">
                  <c:v>1.0939078117450716</c:v>
                </c:pt>
                <c:pt idx="13">
                  <c:v>1.1051266569656149</c:v>
                </c:pt>
                <c:pt idx="14">
                  <c:v>1.0732025082231353</c:v>
                </c:pt>
                <c:pt idx="15">
                  <c:v>1.0334244831321284</c:v>
                </c:pt>
                <c:pt idx="16">
                  <c:v>1.052102388730271</c:v>
                </c:pt>
                <c:pt idx="17">
                  <c:v>1.1057901787963189</c:v>
                </c:pt>
                <c:pt idx="18">
                  <c:v>1.0777699148074451</c:v>
                </c:pt>
                <c:pt idx="19">
                  <c:v>1.0533296109132351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6C51-4AB4-B91C-C1227F223155}"/>
            </c:ext>
          </c:extLst>
        </c:ser>
        <c:ser>
          <c:idx val="4"/>
          <c:order val="4"/>
          <c:tx>
            <c:strRef>
              <c:f>'Key rates BRICS-G7'!$A$12</c:f>
              <c:strCache>
                <c:ptCount val="1"/>
                <c:pt idx="0">
                  <c:v>South Africa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'Key rates BRICS-G7'!$V$1:$AO$1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'Key rates BRICS-G7'!$B$12:$AO$12</c:f>
              <c:numCache>
                <c:formatCode>General</c:formatCode>
                <c:ptCount val="20"/>
                <c:pt idx="2" formatCode="#,##0.00">
                  <c:v>1.4210526315789473</c:v>
                </c:pt>
                <c:pt idx="3" formatCode="#,##0.00">
                  <c:v>0.59259259259259256</c:v>
                </c:pt>
                <c:pt idx="4" formatCode="#,##0.00">
                  <c:v>0.9375</c:v>
                </c:pt>
                <c:pt idx="5" formatCode="#,##0.00">
                  <c:v>0.93333333333333335</c:v>
                </c:pt>
                <c:pt idx="6" formatCode="#,##0.00">
                  <c:v>1.2857142857142858</c:v>
                </c:pt>
                <c:pt idx="7" formatCode="#,##0.00">
                  <c:v>1.2222222222222223</c:v>
                </c:pt>
                <c:pt idx="8" formatCode="#,##0.00">
                  <c:v>1.0454545454545454</c:v>
                </c:pt>
                <c:pt idx="9" formatCode="#,##0.00">
                  <c:v>0.60869565217391308</c:v>
                </c:pt>
                <c:pt idx="10" formatCode="#,##0.00">
                  <c:v>0.7857142857142857</c:v>
                </c:pt>
                <c:pt idx="11" formatCode="#,##0.00">
                  <c:v>1</c:v>
                </c:pt>
                <c:pt idx="12" formatCode="#,##0.00">
                  <c:v>0.90909090909090906</c:v>
                </c:pt>
                <c:pt idx="13" formatCode="#,##0.00">
                  <c:v>1</c:v>
                </c:pt>
                <c:pt idx="14" formatCode="#,##0.00">
                  <c:v>1.1499999999999999</c:v>
                </c:pt>
                <c:pt idx="15" formatCode="#,##0.00">
                  <c:v>1.0869565217391304</c:v>
                </c:pt>
                <c:pt idx="16" formatCode="#,##0.00">
                  <c:v>1.1200000000000001</c:v>
                </c:pt>
                <c:pt idx="17" formatCode="#,##0.00">
                  <c:v>0.9642857142857143</c:v>
                </c:pt>
                <c:pt idx="18" formatCode="#,##0.00">
                  <c:v>1</c:v>
                </c:pt>
                <c:pt idx="19" formatCode="#,##0.00">
                  <c:v>0.96296296296296291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6C51-4AB4-B91C-C1227F2231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6757304"/>
        <c:axId val="176095720"/>
      </c:lineChart>
      <c:catAx>
        <c:axId val="176757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176095720"/>
        <c:crosses val="autoZero"/>
        <c:auto val="1"/>
        <c:lblAlgn val="ctr"/>
        <c:lblOffset val="100"/>
        <c:noMultiLvlLbl val="0"/>
      </c:catAx>
      <c:valAx>
        <c:axId val="176095720"/>
        <c:scaling>
          <c:orientation val="minMax"/>
          <c:max val="3.1"/>
          <c:min val="0.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176757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G7 countries - total investment annual growth</a:t>
            </a:r>
          </a:p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2000</a:t>
            </a:r>
            <a:r>
              <a:rPr lang="en-US" b="1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 - 2019</a:t>
            </a:r>
            <a:endParaRPr lang="ru-RU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'Investment BRICS-G7'!$A$24</c:f>
              <c:strCache>
                <c:ptCount val="1"/>
                <c:pt idx="0">
                  <c:v>United States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'Investment BRICS-G7'!$V$1:$AO$1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'Investment BRICS-G7'!$B$24:$AO$24</c:f>
              <c:numCache>
                <c:formatCode>#,##0.00</c:formatCode>
                <c:ptCount val="20"/>
                <c:pt idx="0">
                  <c:v>1.0761397320643151</c:v>
                </c:pt>
                <c:pt idx="1">
                  <c:v>0.96683010527130342</c:v>
                </c:pt>
                <c:pt idx="2">
                  <c:v>1.0116554092167787</c:v>
                </c:pt>
                <c:pt idx="3">
                  <c:v>1.049352980377364</c:v>
                </c:pt>
                <c:pt idx="4">
                  <c:v>1.1108905427525044</c:v>
                </c:pt>
                <c:pt idx="5">
                  <c:v>1.1013855316886729</c:v>
                </c:pt>
                <c:pt idx="6">
                  <c:v>1.0668365880235711</c:v>
                </c:pt>
                <c:pt idx="7">
                  <c:v>1.004043901839996</c:v>
                </c:pt>
                <c:pt idx="8">
                  <c:v>0.95167912008782751</c:v>
                </c:pt>
                <c:pt idx="9">
                  <c:v>0.82795760187733836</c:v>
                </c:pt>
                <c:pt idx="10">
                  <c:v>1.0922510278366235</c:v>
                </c:pt>
                <c:pt idx="11">
                  <c:v>1.0566906206434641</c:v>
                </c:pt>
                <c:pt idx="12">
                  <c:v>1.0921284201281802</c:v>
                </c:pt>
                <c:pt idx="13">
                  <c:v>1.0566310507001133</c:v>
                </c:pt>
                <c:pt idx="14">
                  <c:v>1.0625688135475291</c:v>
                </c:pt>
                <c:pt idx="15">
                  <c:v>1.052921371421436</c:v>
                </c:pt>
                <c:pt idx="16">
                  <c:v>0.99159258109800164</c:v>
                </c:pt>
                <c:pt idx="17">
                  <c:v>1.0552368814054653</c:v>
                </c:pt>
                <c:pt idx="18">
                  <c:v>1.078893849786783</c:v>
                </c:pt>
                <c:pt idx="19">
                  <c:v>1.0634534270014959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797-4F9F-9720-BBE49E64814B}"/>
            </c:ext>
          </c:extLst>
        </c:ser>
        <c:ser>
          <c:idx val="1"/>
          <c:order val="1"/>
          <c:tx>
            <c:strRef>
              <c:f>'Investment BRICS-G7'!$A$25</c:f>
              <c:strCache>
                <c:ptCount val="1"/>
                <c:pt idx="0">
                  <c:v>Japan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'Investment BRICS-G7'!$V$1:$AO$1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'Investment BRICS-G7'!$B$25:$AO$25</c:f>
              <c:numCache>
                <c:formatCode>#,##0.00</c:formatCode>
                <c:ptCount val="20"/>
                <c:pt idx="0">
                  <c:v>1.0206013746534581</c:v>
                </c:pt>
                <c:pt idx="1">
                  <c:v>0.9658097213169925</c:v>
                </c:pt>
                <c:pt idx="2">
                  <c:v>0.91585533487606963</c:v>
                </c:pt>
                <c:pt idx="3">
                  <c:v>0.98837265694278609</c:v>
                </c:pt>
                <c:pt idx="4">
                  <c:v>1.0088083384721895</c:v>
                </c:pt>
                <c:pt idx="5">
                  <c:v>1.0226075232320346</c:v>
                </c:pt>
                <c:pt idx="6">
                  <c:v>1.0052406555665558</c:v>
                </c:pt>
                <c:pt idx="7">
                  <c:v>0.99828037331218178</c:v>
                </c:pt>
                <c:pt idx="8">
                  <c:v>0.98196301870831948</c:v>
                </c:pt>
                <c:pt idx="9">
                  <c:v>0.81659265713852602</c:v>
                </c:pt>
                <c:pt idx="10">
                  <c:v>1.0209252415325234</c:v>
                </c:pt>
                <c:pt idx="11">
                  <c:v>1.0192426794227096</c:v>
                </c:pt>
                <c:pt idx="12">
                  <c:v>1.0323302536051888</c:v>
                </c:pt>
                <c:pt idx="13">
                  <c:v>1.0407022849564123</c:v>
                </c:pt>
                <c:pt idx="14">
                  <c:v>1.0531928860936528</c:v>
                </c:pt>
                <c:pt idx="15">
                  <c:v>1.0385714076887052</c:v>
                </c:pt>
                <c:pt idx="16">
                  <c:v>0.98291590925720584</c:v>
                </c:pt>
                <c:pt idx="17">
                  <c:v>1.0385956870700146</c:v>
                </c:pt>
                <c:pt idx="18">
                  <c:v>1.0294329337248282</c:v>
                </c:pt>
                <c:pt idx="19">
                  <c:v>1.0350441887692867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797-4F9F-9720-BBE49E64814B}"/>
            </c:ext>
          </c:extLst>
        </c:ser>
        <c:ser>
          <c:idx val="2"/>
          <c:order val="2"/>
          <c:tx>
            <c:strRef>
              <c:f>'Investment BRICS-G7'!$A$26</c:f>
              <c:strCache>
                <c:ptCount val="1"/>
                <c:pt idx="0">
                  <c:v>Germany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'Investment BRICS-G7'!$V$1:$AO$1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'Investment BRICS-G7'!$B$26:$AO$26</c:f>
              <c:numCache>
                <c:formatCode>#,##0.00</c:formatCode>
                <c:ptCount val="20"/>
                <c:pt idx="0">
                  <c:v>1.0445948758394246</c:v>
                </c:pt>
                <c:pt idx="1">
                  <c:v>0.96067000182497619</c:v>
                </c:pt>
                <c:pt idx="2">
                  <c:v>0.90472422612983494</c:v>
                </c:pt>
                <c:pt idx="3">
                  <c:v>0.99317986706655603</c:v>
                </c:pt>
                <c:pt idx="4">
                  <c:v>0.99336051816601689</c:v>
                </c:pt>
                <c:pt idx="5">
                  <c:v>0.99710146954547774</c:v>
                </c:pt>
                <c:pt idx="6">
                  <c:v>1.0931159147002467</c:v>
                </c:pt>
                <c:pt idx="7">
                  <c:v>1.1019674637967209</c:v>
                </c:pt>
                <c:pt idx="8">
                  <c:v>1.0247547682613247</c:v>
                </c:pt>
                <c:pt idx="9">
                  <c:v>0.83180442634339924</c:v>
                </c:pt>
                <c:pt idx="10">
                  <c:v>1.1391184613435827</c:v>
                </c:pt>
                <c:pt idx="11">
                  <c:v>1.1252661503798533</c:v>
                </c:pt>
                <c:pt idx="12">
                  <c:v>0.93466347586140497</c:v>
                </c:pt>
                <c:pt idx="13">
                  <c:v>1.0355255717955698</c:v>
                </c:pt>
                <c:pt idx="14">
                  <c:v>1.0463068677662619</c:v>
                </c:pt>
                <c:pt idx="15">
                  <c:v>1.0163885670842487</c:v>
                </c:pt>
                <c:pt idx="16">
                  <c:v>1.0592697321866376</c:v>
                </c:pt>
                <c:pt idx="17">
                  <c:v>1.0600062649019404</c:v>
                </c:pt>
                <c:pt idx="18">
                  <c:v>1.0902324789136202</c:v>
                </c:pt>
                <c:pt idx="19">
                  <c:v>1.0193668062720516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D797-4F9F-9720-BBE49E64814B}"/>
            </c:ext>
          </c:extLst>
        </c:ser>
        <c:ser>
          <c:idx val="3"/>
          <c:order val="3"/>
          <c:tx>
            <c:strRef>
              <c:f>'Investment BRICS-G7'!$A$27</c:f>
              <c:strCache>
                <c:ptCount val="1"/>
                <c:pt idx="0">
                  <c:v>United Kingdom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'Investment BRICS-G7'!$V$1:$AO$1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'Investment BRICS-G7'!$B$27:$AO$27</c:f>
              <c:numCache>
                <c:formatCode>#,##0.00</c:formatCode>
                <c:ptCount val="20"/>
                <c:pt idx="0">
                  <c:v>1.0864603917633262</c:v>
                </c:pt>
                <c:pt idx="1">
                  <c:v>1.01003798201309</c:v>
                </c:pt>
                <c:pt idx="2">
                  <c:v>1.0363040838560762</c:v>
                </c:pt>
                <c:pt idx="3">
                  <c:v>1.0348355079430651</c:v>
                </c:pt>
                <c:pt idx="4">
                  <c:v>1.0331376351175916</c:v>
                </c:pt>
                <c:pt idx="5">
                  <c:v>1.0655803996516746</c:v>
                </c:pt>
                <c:pt idx="6">
                  <c:v>1.0749404082347052</c:v>
                </c:pt>
                <c:pt idx="7">
                  <c:v>1.0888089045834499</c:v>
                </c:pt>
                <c:pt idx="8">
                  <c:v>0.95838985443319546</c:v>
                </c:pt>
                <c:pt idx="9">
                  <c:v>0.82068466322714251</c:v>
                </c:pt>
                <c:pt idx="10">
                  <c:v>1.1257023442607828</c:v>
                </c:pt>
                <c:pt idx="11">
                  <c:v>1.0293322345735585</c:v>
                </c:pt>
                <c:pt idx="12">
                  <c:v>1.0420102557548843</c:v>
                </c:pt>
                <c:pt idx="13">
                  <c:v>1.0638635288918923</c:v>
                </c:pt>
                <c:pt idx="14">
                  <c:v>1.1125218529386434</c:v>
                </c:pt>
                <c:pt idx="15">
                  <c:v>1.0256822830542758</c:v>
                </c:pt>
                <c:pt idx="16">
                  <c:v>1.041397706753912</c:v>
                </c:pt>
                <c:pt idx="17">
                  <c:v>1.0379621256013238</c:v>
                </c:pt>
                <c:pt idx="18">
                  <c:v>1.0316004095392239</c:v>
                </c:pt>
                <c:pt idx="19">
                  <c:v>1.0335079423932312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D797-4F9F-9720-BBE49E64814B}"/>
            </c:ext>
          </c:extLst>
        </c:ser>
        <c:ser>
          <c:idx val="4"/>
          <c:order val="4"/>
          <c:tx>
            <c:strRef>
              <c:f>'Investment BRICS-G7'!$A$28</c:f>
              <c:strCache>
                <c:ptCount val="1"/>
                <c:pt idx="0">
                  <c:v>France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'Investment BRICS-G7'!$V$1:$AO$1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'Investment BRICS-G7'!$B$28:$AO$28</c:f>
              <c:numCache>
                <c:formatCode>#,##0.00</c:formatCode>
                <c:ptCount val="20"/>
                <c:pt idx="0">
                  <c:v>1.1109074843028779</c:v>
                </c:pt>
                <c:pt idx="1">
                  <c:v>1.0253731604062712</c:v>
                </c:pt>
                <c:pt idx="2">
                  <c:v>0.99272548708647035</c:v>
                </c:pt>
                <c:pt idx="3">
                  <c:v>1.0207169686898603</c:v>
                </c:pt>
                <c:pt idx="4">
                  <c:v>1.0797057145525</c:v>
                </c:pt>
                <c:pt idx="5">
                  <c:v>1.0629736352521915</c:v>
                </c:pt>
                <c:pt idx="6">
                  <c:v>1.0831610179968822</c:v>
                </c:pt>
                <c:pt idx="7">
                  <c:v>1.0923376744131659</c:v>
                </c:pt>
                <c:pt idx="8">
                  <c:v>1.0247941057419088</c:v>
                </c:pt>
                <c:pt idx="9">
                  <c:v>0.85925486047967914</c:v>
                </c:pt>
                <c:pt idx="10">
                  <c:v>1.0600098671477758</c:v>
                </c:pt>
                <c:pt idx="11">
                  <c:v>1.0915483090628855</c:v>
                </c:pt>
                <c:pt idx="12">
                  <c:v>0.98882508126339419</c:v>
                </c:pt>
                <c:pt idx="13">
                  <c:v>0.99836100935158167</c:v>
                </c:pt>
                <c:pt idx="14">
                  <c:v>1.0346600608880081</c:v>
                </c:pt>
                <c:pt idx="15">
                  <c:v>1.0227250398799996</c:v>
                </c:pt>
                <c:pt idx="16">
                  <c:v>1.0125493199758999</c:v>
                </c:pt>
                <c:pt idx="17">
                  <c:v>1.0633713310886985</c:v>
                </c:pt>
                <c:pt idx="18">
                  <c:v>0.99494634896143264</c:v>
                </c:pt>
                <c:pt idx="19">
                  <c:v>1.0190867748442818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D797-4F9F-9720-BBE49E64814B}"/>
            </c:ext>
          </c:extLst>
        </c:ser>
        <c:ser>
          <c:idx val="5"/>
          <c:order val="5"/>
          <c:tx>
            <c:strRef>
              <c:f>'Investment BRICS-G7'!$A$29</c:f>
              <c:strCache>
                <c:ptCount val="1"/>
                <c:pt idx="0">
                  <c:v>Canada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'Investment BRICS-G7'!$V$1:$AO$1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'Investment BRICS-G7'!$B$29:$AO$29</c:f>
              <c:numCache>
                <c:formatCode>#,##0.00</c:formatCode>
                <c:ptCount val="20"/>
                <c:pt idx="0">
                  <c:v>1.0937189643687528</c:v>
                </c:pt>
                <c:pt idx="1">
                  <c:v>0.98739652253956089</c:v>
                </c:pt>
                <c:pt idx="2">
                  <c:v>1.0465574739874108</c:v>
                </c:pt>
                <c:pt idx="3">
                  <c:v>1.0899114875627962</c:v>
                </c:pt>
                <c:pt idx="4">
                  <c:v>1.1121826915708868</c:v>
                </c:pt>
                <c:pt idx="5">
                  <c:v>1.1264375504226802</c:v>
                </c:pt>
                <c:pt idx="6">
                  <c:v>1.0976003540044703</c:v>
                </c:pt>
                <c:pt idx="7">
                  <c:v>1.0681229315821634</c:v>
                </c:pt>
                <c:pt idx="8">
                  <c:v>1.0575197944651706</c:v>
                </c:pt>
                <c:pt idx="9">
                  <c:v>0.86503721943609302</c:v>
                </c:pt>
                <c:pt idx="10">
                  <c:v>1.1338174944788397</c:v>
                </c:pt>
                <c:pt idx="11">
                  <c:v>1.0951668945718758</c:v>
                </c:pt>
                <c:pt idx="12">
                  <c:v>1.0605313802014777</c:v>
                </c:pt>
                <c:pt idx="13">
                  <c:v>1.0427483337943784</c:v>
                </c:pt>
                <c:pt idx="14">
                  <c:v>1.047058208456034</c:v>
                </c:pt>
                <c:pt idx="15">
                  <c:v>0.95680575334050233</c:v>
                </c:pt>
                <c:pt idx="16">
                  <c:v>0.97757715838433645</c:v>
                </c:pt>
                <c:pt idx="17">
                  <c:v>1.0866386476122147</c:v>
                </c:pt>
                <c:pt idx="18">
                  <c:v>1.0125465367584447</c:v>
                </c:pt>
                <c:pt idx="19">
                  <c:v>1.0275849568933333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D797-4F9F-9720-BBE49E64814B}"/>
            </c:ext>
          </c:extLst>
        </c:ser>
        <c:ser>
          <c:idx val="6"/>
          <c:order val="6"/>
          <c:tx>
            <c:strRef>
              <c:f>'Investment BRICS-G7'!$A$30</c:f>
              <c:strCache>
                <c:ptCount val="1"/>
                <c:pt idx="0">
                  <c:v>Italy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'Investment BRICS-G7'!$V$1:$AO$1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'Investment BRICS-G7'!$B$30:$AO$30</c:f>
              <c:numCache>
                <c:formatCode>#,##0.00</c:formatCode>
                <c:ptCount val="20"/>
                <c:pt idx="0">
                  <c:v>1.0951778592599055</c:v>
                </c:pt>
                <c:pt idx="1">
                  <c:v>1.0456806813235349</c:v>
                </c:pt>
                <c:pt idx="2">
                  <c:v>1.073559973129228</c:v>
                </c:pt>
                <c:pt idx="3">
                  <c:v>1.0163864820782385</c:v>
                </c:pt>
                <c:pt idx="4">
                  <c:v>1.0466942862107622</c:v>
                </c:pt>
                <c:pt idx="5">
                  <c:v>1.0252596559825646</c:v>
                </c:pt>
                <c:pt idx="6">
                  <c:v>1.0783907324954753</c:v>
                </c:pt>
                <c:pt idx="7">
                  <c:v>1.0532609817029888</c:v>
                </c:pt>
                <c:pt idx="8">
                  <c:v>0.99557499188886722</c:v>
                </c:pt>
                <c:pt idx="9">
                  <c:v>0.85803045551588353</c:v>
                </c:pt>
                <c:pt idx="10">
                  <c:v>1.0803455732401535</c:v>
                </c:pt>
                <c:pt idx="11">
                  <c:v>1.0167530779011169</c:v>
                </c:pt>
                <c:pt idx="12">
                  <c:v>0.86003943008332639</c:v>
                </c:pt>
                <c:pt idx="13">
                  <c:v>0.94412052477343023</c:v>
                </c:pt>
                <c:pt idx="14">
                  <c:v>1.0153876901313621</c:v>
                </c:pt>
                <c:pt idx="15">
                  <c:v>1.0348052758145878</c:v>
                </c:pt>
                <c:pt idx="16">
                  <c:v>1.0391530145923893</c:v>
                </c:pt>
                <c:pt idx="17">
                  <c:v>1.0244723870707959</c:v>
                </c:pt>
                <c:pt idx="18">
                  <c:v>1.036613662523411</c:v>
                </c:pt>
                <c:pt idx="19">
                  <c:v>0.99572015441678485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D797-4F9F-9720-BBE49E6481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6126792"/>
        <c:axId val="176827008"/>
      </c:lineChart>
      <c:catAx>
        <c:axId val="176126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176827008"/>
        <c:crosses val="autoZero"/>
        <c:auto val="1"/>
        <c:lblAlgn val="ctr"/>
        <c:lblOffset val="100"/>
        <c:noMultiLvlLbl val="0"/>
      </c:catAx>
      <c:valAx>
        <c:axId val="176827008"/>
        <c:scaling>
          <c:orientation val="minMax"/>
          <c:max val="1.2"/>
          <c:min val="0.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176126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BRICS countries - total investment annual growth</a:t>
            </a:r>
          </a:p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2000</a:t>
            </a:r>
            <a:r>
              <a:rPr lang="en-US" b="1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 - 2019</a:t>
            </a:r>
            <a:endParaRPr lang="ru-RU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'Investment BRICS-G7'!$A$8</c:f>
              <c:strCache>
                <c:ptCount val="1"/>
                <c:pt idx="0">
                  <c:v>Brazil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'Investment BRICS-G7'!$V$1:$AO$1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'Investment BRICS-G7'!$B$8:$AO$8</c:f>
              <c:numCache>
                <c:formatCode>#,##0.00</c:formatCode>
                <c:ptCount val="20"/>
                <c:pt idx="0">
                  <c:v>1.2007891717953412</c:v>
                </c:pt>
                <c:pt idx="1">
                  <c:v>1.0933000835392839</c:v>
                </c:pt>
                <c:pt idx="2">
                  <c:v>1.0497820783634402</c:v>
                </c:pt>
                <c:pt idx="3">
                  <c:v>1.1044856963667491</c:v>
                </c:pt>
                <c:pt idx="4">
                  <c:v>1.2136488710376085</c:v>
                </c:pt>
                <c:pt idx="5">
                  <c:v>1.0639075284884643</c:v>
                </c:pt>
                <c:pt idx="6">
                  <c:v>1.1502571499422101</c:v>
                </c:pt>
                <c:pt idx="7">
                  <c:v>1.2541063979005105</c:v>
                </c:pt>
                <c:pt idx="8">
                  <c:v>1.251275353062131</c:v>
                </c:pt>
                <c:pt idx="9">
                  <c:v>0.9287629042655221</c:v>
                </c:pt>
                <c:pt idx="10">
                  <c:v>1.3578137100006649</c:v>
                </c:pt>
                <c:pt idx="11">
                  <c:v>1.1287323063130217</c:v>
                </c:pt>
                <c:pt idx="12">
                  <c:v>1.0806376860781479</c:v>
                </c:pt>
                <c:pt idx="13">
                  <c:v>1.121182436492107</c:v>
                </c:pt>
                <c:pt idx="14">
                  <c:v>1.0237847211041164</c:v>
                </c:pt>
                <c:pt idx="15">
                  <c:v>0.88037456882877529</c:v>
                </c:pt>
                <c:pt idx="16">
                  <c:v>0.8965359729546184</c:v>
                </c:pt>
                <c:pt idx="17">
                  <c:v>1.0485680490910527</c:v>
                </c:pt>
                <c:pt idx="18">
                  <c:v>1.0689322466496249</c:v>
                </c:pt>
                <c:pt idx="19">
                  <c:v>1.0945223115814897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960-4327-87DD-878144217C4F}"/>
            </c:ext>
          </c:extLst>
        </c:ser>
        <c:ser>
          <c:idx val="1"/>
          <c:order val="1"/>
          <c:tx>
            <c:strRef>
              <c:f>'Investment BRICS-G7'!$A$9</c:f>
              <c:strCache>
                <c:ptCount val="1"/>
                <c:pt idx="0">
                  <c:v>Russian Federation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'Investment BRICS-G7'!$V$1:$AO$1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'Investment BRICS-G7'!$B$9:$AO$9</c:f>
              <c:numCache>
                <c:formatCode>#,##0.00</c:formatCode>
                <c:ptCount val="20"/>
                <c:pt idx="0">
                  <c:v>1.9930602610776083</c:v>
                </c:pt>
                <c:pt idx="1">
                  <c:v>1.3718208670263348</c:v>
                </c:pt>
                <c:pt idx="2">
                  <c:v>1.1406909181755982</c:v>
                </c:pt>
                <c:pt idx="3">
                  <c:v>1.1943578869288474</c:v>
                </c:pt>
                <c:pt idx="4">
                  <c:v>1.3105623499096413</c:v>
                </c:pt>
                <c:pt idx="5">
                  <c:v>1.218603147107332</c:v>
                </c:pt>
                <c:pt idx="6">
                  <c:v>1.3545139027831419</c:v>
                </c:pt>
                <c:pt idx="7">
                  <c:v>1.4800352414524858</c:v>
                </c:pt>
                <c:pt idx="8">
                  <c:v>1.1769622379360143</c:v>
                </c:pt>
                <c:pt idx="9">
                  <c:v>0.6385253404072041</c:v>
                </c:pt>
                <c:pt idx="10">
                  <c:v>1.5599820562819982</c:v>
                </c:pt>
                <c:pt idx="11">
                  <c:v>1.4609827887387608</c:v>
                </c:pt>
                <c:pt idx="12">
                  <c:v>1.1354860675303722</c:v>
                </c:pt>
                <c:pt idx="13">
                  <c:v>1.0107592899659172</c:v>
                </c:pt>
                <c:pt idx="14">
                  <c:v>1.0406971538838923</c:v>
                </c:pt>
                <c:pt idx="15">
                  <c:v>1.0353390545581547</c:v>
                </c:pt>
                <c:pt idx="16">
                  <c:v>1.111738678149002</c:v>
                </c:pt>
                <c:pt idx="17">
                  <c:v>1.094532102780555</c:v>
                </c:pt>
                <c:pt idx="18">
                  <c:v>1.0717386203082127</c:v>
                </c:pt>
                <c:pt idx="19">
                  <c:v>1.1182695236238249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960-4327-87DD-878144217C4F}"/>
            </c:ext>
          </c:extLst>
        </c:ser>
        <c:ser>
          <c:idx val="2"/>
          <c:order val="2"/>
          <c:tx>
            <c:strRef>
              <c:f>'Investment BRICS-G7'!$A$10</c:f>
              <c:strCache>
                <c:ptCount val="1"/>
                <c:pt idx="0">
                  <c:v>India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'Investment BRICS-G7'!$V$1:$AO$1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'Investment BRICS-G7'!$B$10:$AO$10</c:f>
              <c:numCache>
                <c:formatCode>#,##0.00</c:formatCode>
                <c:ptCount val="20"/>
                <c:pt idx="0">
                  <c:v>0.98044926262793708</c:v>
                </c:pt>
                <c:pt idx="1">
                  <c:v>1.0810995306259208</c:v>
                </c:pt>
                <c:pt idx="2">
                  <c:v>1.0990803913095344</c:v>
                </c:pt>
                <c:pt idx="3">
                  <c:v>1.2145196058726027</c:v>
                </c:pt>
                <c:pt idx="4">
                  <c:v>1.3956234994221546</c:v>
                </c:pt>
                <c:pt idx="5">
                  <c:v>1.2027425818019777</c:v>
                </c:pt>
                <c:pt idx="6">
                  <c:v>1.1966762181513104</c:v>
                </c:pt>
                <c:pt idx="7">
                  <c:v>1.2411639034685606</c:v>
                </c:pt>
                <c:pt idx="8">
                  <c:v>1.0161052876886731</c:v>
                </c:pt>
                <c:pt idx="9">
                  <c:v>1.2235280473602315</c:v>
                </c:pt>
                <c:pt idx="10">
                  <c:v>1.2023801752460368</c:v>
                </c:pt>
                <c:pt idx="11">
                  <c:v>1.2172740085948375</c:v>
                </c:pt>
                <c:pt idx="12">
                  <c:v>1.102528282335415</c:v>
                </c:pt>
                <c:pt idx="13">
                  <c:v>1.0022982255409589</c:v>
                </c:pt>
                <c:pt idx="14">
                  <c:v>1.1178484422775894</c:v>
                </c:pt>
                <c:pt idx="15">
                  <c:v>1.0352463970492165</c:v>
                </c:pt>
                <c:pt idx="16">
                  <c:v>1.0493258601997357</c:v>
                </c:pt>
                <c:pt idx="17">
                  <c:v>1.1396341185782854</c:v>
                </c:pt>
                <c:pt idx="18">
                  <c:v>1.138877546609169</c:v>
                </c:pt>
                <c:pt idx="19">
                  <c:v>1.1211899177685991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2960-4327-87DD-878144217C4F}"/>
            </c:ext>
          </c:extLst>
        </c:ser>
        <c:ser>
          <c:idx val="3"/>
          <c:order val="3"/>
          <c:tx>
            <c:strRef>
              <c:f>'Investment BRICS-G7'!$A$11</c:f>
              <c:strCache>
                <c:ptCount val="1"/>
                <c:pt idx="0">
                  <c:v>China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'Investment BRICS-G7'!$V$1:$AO$1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'Investment BRICS-G7'!$B$11:$AO$11</c:f>
              <c:numCache>
                <c:formatCode>#,##0.00</c:formatCode>
                <c:ptCount val="20"/>
                <c:pt idx="0">
                  <c:v>1.0903275285197254</c:v>
                </c:pt>
                <c:pt idx="1">
                  <c:v>1.1695350757728977</c:v>
                </c:pt>
                <c:pt idx="2">
                  <c:v>1.1176372407267441</c:v>
                </c:pt>
                <c:pt idx="3">
                  <c:v>1.2372455470407271</c:v>
                </c:pt>
                <c:pt idx="4">
                  <c:v>1.2432941613851887</c:v>
                </c:pt>
                <c:pt idx="5">
                  <c:v>1.1168684418069323</c:v>
                </c:pt>
                <c:pt idx="6">
                  <c:v>1.1584994985440824</c:v>
                </c:pt>
                <c:pt idx="7">
                  <c:v>1.2474080734134319</c:v>
                </c:pt>
                <c:pt idx="8">
                  <c:v>1.2338165635909921</c:v>
                </c:pt>
                <c:pt idx="9">
                  <c:v>1.1726951798537699</c:v>
                </c:pt>
                <c:pt idx="10">
                  <c:v>1.2130098021262226</c:v>
                </c:pt>
                <c:pt idx="11">
                  <c:v>1.1865030952032494</c:v>
                </c:pt>
                <c:pt idx="12">
                  <c:v>1.0939078117450716</c:v>
                </c:pt>
                <c:pt idx="13">
                  <c:v>1.1051266569656149</c:v>
                </c:pt>
                <c:pt idx="14">
                  <c:v>1.0732025082231353</c:v>
                </c:pt>
                <c:pt idx="15">
                  <c:v>1.0334244831321284</c:v>
                </c:pt>
                <c:pt idx="16">
                  <c:v>1.052102388730271</c:v>
                </c:pt>
                <c:pt idx="17">
                  <c:v>1.1057901787963189</c:v>
                </c:pt>
                <c:pt idx="18">
                  <c:v>1.0777699148074451</c:v>
                </c:pt>
                <c:pt idx="19">
                  <c:v>1.0533296109132351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2960-4327-87DD-878144217C4F}"/>
            </c:ext>
          </c:extLst>
        </c:ser>
        <c:ser>
          <c:idx val="4"/>
          <c:order val="4"/>
          <c:tx>
            <c:strRef>
              <c:f>'Investment BRICS-G7'!$A$12</c:f>
              <c:strCache>
                <c:ptCount val="1"/>
                <c:pt idx="0">
                  <c:v>South Africa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'Investment BRICS-G7'!$V$1:$AO$1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'Investment BRICS-G7'!$B$12:$AO$12</c:f>
              <c:numCache>
                <c:formatCode>#,##0.00</c:formatCode>
                <c:ptCount val="20"/>
                <c:pt idx="0">
                  <c:v>1.0890698564833079</c:v>
                </c:pt>
                <c:pt idx="1">
                  <c:v>1.0635957881156228</c:v>
                </c:pt>
                <c:pt idx="2">
                  <c:v>1.2029620372233467</c:v>
                </c:pt>
                <c:pt idx="3">
                  <c:v>1.1445433857029692</c:v>
                </c:pt>
                <c:pt idx="4">
                  <c:v>1.202398540656987</c:v>
                </c:pt>
                <c:pt idx="5">
                  <c:v>1.1010059579009088</c:v>
                </c:pt>
                <c:pt idx="6">
                  <c:v>1.23653706179968</c:v>
                </c:pt>
                <c:pt idx="7">
                  <c:v>1.1924695440977318</c:v>
                </c:pt>
                <c:pt idx="8">
                  <c:v>1.2388475238754979</c:v>
                </c:pt>
                <c:pt idx="9">
                  <c:v>0.94671726156380387</c:v>
                </c:pt>
                <c:pt idx="10">
                  <c:v>1.0327495210732915</c:v>
                </c:pt>
                <c:pt idx="11">
                  <c:v>1.1120377604433569</c:v>
                </c:pt>
                <c:pt idx="12">
                  <c:v>1.0894986775364666</c:v>
                </c:pt>
                <c:pt idx="13">
                  <c:v>1.1532141592318108</c:v>
                </c:pt>
                <c:pt idx="14">
                  <c:v>1.0411869634132189</c:v>
                </c:pt>
                <c:pt idx="15">
                  <c:v>1.0860130169704478</c:v>
                </c:pt>
                <c:pt idx="16">
                  <c:v>0.98593595352331798</c:v>
                </c:pt>
                <c:pt idx="17">
                  <c:v>1.047786016873403</c:v>
                </c:pt>
                <c:pt idx="18">
                  <c:v>0.99911490281176618</c:v>
                </c:pt>
                <c:pt idx="19">
                  <c:v>1.0561124715835031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2960-4327-87DD-878144217C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9615544"/>
        <c:axId val="173646808"/>
      </c:lineChart>
      <c:catAx>
        <c:axId val="189615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173646808"/>
        <c:crosses val="autoZero"/>
        <c:auto val="1"/>
        <c:lblAlgn val="ctr"/>
        <c:lblOffset val="100"/>
        <c:noMultiLvlLbl val="0"/>
      </c:catAx>
      <c:valAx>
        <c:axId val="173646808"/>
        <c:scaling>
          <c:orientation val="minMax"/>
          <c:max val="2.1"/>
          <c:min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189615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b="1"/>
              <a:t>Correlation coefficients,</a:t>
            </a:r>
          </a:p>
          <a:p>
            <a:pPr>
              <a:defRPr b="1"/>
            </a:pPr>
            <a:r>
              <a:rPr lang="en-US" b="1" baseline="0"/>
              <a:t>key interest rate annual change vs total investment annual growth</a:t>
            </a:r>
          </a:p>
          <a:p>
            <a:pPr>
              <a:defRPr b="1"/>
            </a:pPr>
            <a:r>
              <a:rPr lang="en-US" b="1" baseline="0"/>
              <a:t>G7, 2000-2019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Лист18!$B$1</c:f>
              <c:strCache>
                <c:ptCount val="1"/>
                <c:pt idx="0">
                  <c:v>Correlation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Лист18!$A$2:$A$8</c:f>
              <c:strCache>
                <c:ptCount val="7"/>
                <c:pt idx="0">
                  <c:v>US</c:v>
                </c:pt>
                <c:pt idx="1">
                  <c:v>UK</c:v>
                </c:pt>
                <c:pt idx="2">
                  <c:v>Canada</c:v>
                </c:pt>
                <c:pt idx="3">
                  <c:v>Germany</c:v>
                </c:pt>
                <c:pt idx="4">
                  <c:v>France</c:v>
                </c:pt>
                <c:pt idx="5">
                  <c:v>Italy</c:v>
                </c:pt>
                <c:pt idx="6">
                  <c:v>Japan</c:v>
                </c:pt>
              </c:strCache>
            </c:strRef>
          </c:cat>
          <c:val>
            <c:numRef>
              <c:f>Лист18!$B$2:$B$8</c:f>
              <c:numCache>
                <c:formatCode>0.0000</c:formatCode>
                <c:ptCount val="7"/>
                <c:pt idx="0">
                  <c:v>0.46204344734053088</c:v>
                </c:pt>
                <c:pt idx="1">
                  <c:v>0.50815781895752077</c:v>
                </c:pt>
                <c:pt idx="2">
                  <c:v>0.57969101883850993</c:v>
                </c:pt>
                <c:pt idx="3">
                  <c:v>0.58526187961306253</c:v>
                </c:pt>
                <c:pt idx="4">
                  <c:v>0.61713517189027389</c:v>
                </c:pt>
                <c:pt idx="5">
                  <c:v>0.61376106848813705</c:v>
                </c:pt>
                <c:pt idx="6">
                  <c:v>5.8796652970360956E-2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3E2-46C5-8CAF-F183110283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3647592"/>
        <c:axId val="173647984"/>
      </c:barChart>
      <c:catAx>
        <c:axId val="173647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73647984"/>
        <c:crosses val="autoZero"/>
        <c:auto val="1"/>
        <c:lblAlgn val="ctr"/>
        <c:lblOffset val="100"/>
        <c:noMultiLvlLbl val="0"/>
      </c:catAx>
      <c:valAx>
        <c:axId val="173647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73647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b="1"/>
              <a:t>Correlation coefficients,</a:t>
            </a:r>
          </a:p>
          <a:p>
            <a:pPr>
              <a:defRPr b="1"/>
            </a:pPr>
            <a:r>
              <a:rPr lang="en-US" b="1" baseline="0"/>
              <a:t>key interest rate annual change vs total investment annual growth</a:t>
            </a:r>
          </a:p>
          <a:p>
            <a:pPr>
              <a:defRPr b="1"/>
            </a:pPr>
            <a:r>
              <a:rPr lang="en-US" b="1" baseline="0"/>
              <a:t>BRICS, 2000-2019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Лист18!$B$1</c:f>
              <c:strCache>
                <c:ptCount val="1"/>
                <c:pt idx="0">
                  <c:v>Correlation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Лист18!$A$10:$A$14</c:f>
              <c:strCache>
                <c:ptCount val="5"/>
                <c:pt idx="0">
                  <c:v>Brazil</c:v>
                </c:pt>
                <c:pt idx="1">
                  <c:v>Russia</c:v>
                </c:pt>
                <c:pt idx="2">
                  <c:v>India</c:v>
                </c:pt>
                <c:pt idx="3">
                  <c:v>China</c:v>
                </c:pt>
                <c:pt idx="4">
                  <c:v>South Africa</c:v>
                </c:pt>
              </c:strCache>
            </c:strRef>
          </c:cat>
          <c:val>
            <c:numRef>
              <c:f>Лист18!$B$10:$B$14</c:f>
              <c:numCache>
                <c:formatCode>0.0000</c:formatCode>
                <c:ptCount val="5"/>
                <c:pt idx="0">
                  <c:v>0.13961564181050173</c:v>
                </c:pt>
                <c:pt idx="1">
                  <c:v>-0.17855114729710919</c:v>
                </c:pt>
                <c:pt idx="2">
                  <c:v>0.17724970034994522</c:v>
                </c:pt>
                <c:pt idx="3">
                  <c:v>0.3647943365604388</c:v>
                </c:pt>
                <c:pt idx="4">
                  <c:v>0.44721769784873505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BEB-4B46-83B5-3FCCBA9B64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3648768"/>
        <c:axId val="173649160"/>
      </c:barChart>
      <c:catAx>
        <c:axId val="173648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73649160"/>
        <c:crosses val="autoZero"/>
        <c:auto val="1"/>
        <c:lblAlgn val="ctr"/>
        <c:lblOffset val="100"/>
        <c:noMultiLvlLbl val="0"/>
      </c:catAx>
      <c:valAx>
        <c:axId val="173649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73648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B932B-9156-480E-B07F-7CE568F802D5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FD7638-D899-4211-AE07-F0DA7F4F01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358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653AB-9676-408F-8778-67FFEFE436E3}" type="datetime1">
              <a:rPr lang="ru-RU" smtClean="0"/>
              <a:t>28.05.2020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BCEB-F4FC-4516-B8D6-5CCF47EA3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6080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DC5BA-2338-4D59-A120-32EA8A9BDD65}" type="datetime1">
              <a:rPr lang="ru-RU" smtClean="0"/>
              <a:t>28.05.2020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BCEB-F4FC-4516-B8D6-5CCF47EA3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035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70A7F-BAEA-4A30-BAE7-0DC6C0A9DE4A}" type="datetime1">
              <a:rPr lang="ru-RU" smtClean="0"/>
              <a:t>28.05.2020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BCEB-F4FC-4516-B8D6-5CCF47EA3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353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081A7-ACCD-4240-8DB7-631884CC13D4}" type="datetime1">
              <a:rPr lang="ru-RU" smtClean="0"/>
              <a:t>28.05.2020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BCEB-F4FC-4516-B8D6-5CCF47EA3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635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33A2-78DF-4AE5-9767-D486FE327FD2}" type="datetime1">
              <a:rPr lang="ru-RU" smtClean="0"/>
              <a:t>28.05.2020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BCEB-F4FC-4516-B8D6-5CCF47EA3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496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DCC10-A13B-424D-85F2-DE02DD0657B1}" type="datetime1">
              <a:rPr lang="ru-RU" smtClean="0"/>
              <a:t>28.05.2020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BCEB-F4FC-4516-B8D6-5CCF47EA3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6721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CA70-6772-45B7-84DD-A73815930EEF}" type="datetime1">
              <a:rPr lang="ru-RU" smtClean="0"/>
              <a:t>28.05.2020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BCEB-F4FC-4516-B8D6-5CCF47EA3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210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80929-C41B-40B5-BD3B-AC6188CA363A}" type="datetime1">
              <a:rPr lang="ru-RU" smtClean="0"/>
              <a:t>28.05.2020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BCEB-F4FC-4516-B8D6-5CCF47EA3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614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C7E1-F7A6-47C4-B06C-36CF4E937386}" type="datetime1">
              <a:rPr lang="ru-RU" smtClean="0"/>
              <a:t>28.05.2020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BCEB-F4FC-4516-B8D6-5CCF47EA3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20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45027-8998-408C-9D16-6F013824BDB4}" type="datetime1">
              <a:rPr lang="ru-RU" smtClean="0"/>
              <a:t>28.05.2020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BCEB-F4FC-4516-B8D6-5CCF47EA3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74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012D-90E0-4661-A54F-EF7482BC4233}" type="datetime1">
              <a:rPr lang="ru-RU" smtClean="0"/>
              <a:t>28.05.2020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BCEB-F4FC-4516-B8D6-5CCF47EA3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433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95543-1866-467C-B2AE-31B0EFDE0D77}" type="datetime1">
              <a:rPr lang="ru-RU" smtClean="0"/>
              <a:t>28.05.2020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0BCEB-F4FC-4516-B8D6-5CCF47EA3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3606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/>
        </p:nvCxnSpPr>
        <p:spPr>
          <a:xfrm flipV="1">
            <a:off x="861391" y="437322"/>
            <a:ext cx="7805531" cy="13253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894522" y="6500191"/>
            <a:ext cx="7805531" cy="13253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94522" y="3217774"/>
            <a:ext cx="775252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MONETARY POLICY IMPACT ON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INVESTMENT:</a:t>
            </a:r>
          </a:p>
          <a:p>
            <a:pPr algn="ctr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G7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BRICS</a:t>
            </a:r>
          </a:p>
          <a:p>
            <a:pPr algn="ctr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RECENT 20 YEARS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01078" y="5546926"/>
            <a:ext cx="5592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Mr. Sergey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Zakharov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PhD student, lecturer, acting CFO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97421" y="725626"/>
            <a:ext cx="45786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Novosibirsk State University</a:t>
            </a:r>
          </a:p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Economy and Management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Public sector faculty</a:t>
            </a:r>
          </a:p>
          <a:p>
            <a:pPr algn="ctr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regional economy and governance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7957" y="462457"/>
            <a:ext cx="1718965" cy="816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67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/>
        </p:nvCxnSpPr>
        <p:spPr>
          <a:xfrm flipV="1">
            <a:off x="861391" y="437322"/>
            <a:ext cx="7805531" cy="13253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74644" y="500338"/>
            <a:ext cx="59502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Monetary police impact on investment: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G7 vs BRICS in recent 20 years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7957" y="462457"/>
            <a:ext cx="1718965" cy="816460"/>
          </a:xfrm>
          <a:prstGeom prst="rect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 flipV="1">
            <a:off x="907772" y="6486436"/>
            <a:ext cx="6899667" cy="27009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970293" y="6286381"/>
            <a:ext cx="4911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8407266"/>
              </p:ext>
            </p:extLst>
          </p:nvPr>
        </p:nvGraphicFramePr>
        <p:xfrm>
          <a:off x="675446" y="1524244"/>
          <a:ext cx="7991476" cy="4133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4121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/>
        </p:nvCxnSpPr>
        <p:spPr>
          <a:xfrm flipV="1">
            <a:off x="861391" y="437322"/>
            <a:ext cx="7805531" cy="13253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74644" y="500338"/>
            <a:ext cx="59502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Monetary police impact on investment: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G7 vs BRICS in recent 20 years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7957" y="462457"/>
            <a:ext cx="1718965" cy="816460"/>
          </a:xfrm>
          <a:prstGeom prst="rect">
            <a:avLst/>
          </a:prstGeom>
        </p:spPr>
      </p:pic>
      <p:cxnSp>
        <p:nvCxnSpPr>
          <p:cNvPr id="24" name="Прямая соединительная линия 23"/>
          <p:cNvCxnSpPr/>
          <p:nvPr/>
        </p:nvCxnSpPr>
        <p:spPr>
          <a:xfrm flipV="1">
            <a:off x="907772" y="6486436"/>
            <a:ext cx="6899667" cy="27009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8011236" y="6286381"/>
            <a:ext cx="45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19156"/>
              </p:ext>
            </p:extLst>
          </p:nvPr>
        </p:nvGraphicFramePr>
        <p:xfrm>
          <a:off x="1514902" y="2634027"/>
          <a:ext cx="6005016" cy="3712192"/>
        </p:xfrm>
        <a:graphic>
          <a:graphicData uri="http://schemas.openxmlformats.org/drawingml/2006/table">
            <a:tbl>
              <a:tblPr/>
              <a:tblGrid>
                <a:gridCol w="1890026">
                  <a:extLst>
                    <a:ext uri="{9D8B030D-6E8A-4147-A177-3AD203B41FA5}">
                      <a16:colId xmlns:a16="http://schemas.microsoft.com/office/drawing/2014/main" xmlns="" val="3652518522"/>
                    </a:ext>
                  </a:extLst>
                </a:gridCol>
                <a:gridCol w="2169142">
                  <a:extLst>
                    <a:ext uri="{9D8B030D-6E8A-4147-A177-3AD203B41FA5}">
                      <a16:colId xmlns:a16="http://schemas.microsoft.com/office/drawing/2014/main" xmlns="" val="724228839"/>
                    </a:ext>
                  </a:extLst>
                </a:gridCol>
                <a:gridCol w="1945848">
                  <a:extLst>
                    <a:ext uri="{9D8B030D-6E8A-4147-A177-3AD203B41FA5}">
                      <a16:colId xmlns:a16="http://schemas.microsoft.com/office/drawing/2014/main" xmlns="" val="2373473862"/>
                    </a:ext>
                  </a:extLst>
                </a:gridCol>
              </a:tblGrid>
              <a:tr h="4640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Country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Correlation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t-Student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3187962"/>
                  </a:ext>
                </a:extLst>
              </a:tr>
              <a:tr h="46402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0,4620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2,2104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97667269"/>
                  </a:ext>
                </a:extLst>
              </a:tr>
              <a:tr h="46402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0,5082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89074907"/>
                  </a:ext>
                </a:extLst>
              </a:tr>
              <a:tr h="46402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Canada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0,5797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3,0183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03776519"/>
                  </a:ext>
                </a:extLst>
              </a:tr>
              <a:tr h="46402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Germany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0,5853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3,0623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47278204"/>
                  </a:ext>
                </a:extLst>
              </a:tr>
              <a:tr h="46402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0,6171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3,3275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54919006"/>
                  </a:ext>
                </a:extLst>
              </a:tr>
              <a:tr h="46402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Italy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0,6138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3,2983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515909"/>
                  </a:ext>
                </a:extLst>
              </a:tr>
              <a:tr h="46402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Japan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0,2499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65916199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874644" y="1397089"/>
            <a:ext cx="76398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STATISTICAL SIGNIFICANCE OF CORRELATION COEFFICIENTS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(key interest rate annual change vs total investment annual growth;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G7; 2000-2019;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95% level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probability; t-Student critical = 2.1009)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70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/>
        </p:nvCxnSpPr>
        <p:spPr>
          <a:xfrm flipV="1">
            <a:off x="861391" y="437322"/>
            <a:ext cx="7805531" cy="13253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74644" y="500338"/>
            <a:ext cx="59502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Monetary police impact on investment: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G7 vs BRICS in recent 20 years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7957" y="462457"/>
            <a:ext cx="1718965" cy="816460"/>
          </a:xfrm>
          <a:prstGeom prst="rect">
            <a:avLst/>
          </a:prstGeom>
        </p:spPr>
      </p:pic>
      <p:cxnSp>
        <p:nvCxnSpPr>
          <p:cNvPr id="9" name="Прямая соединительная линия 8"/>
          <p:cNvCxnSpPr/>
          <p:nvPr/>
        </p:nvCxnSpPr>
        <p:spPr>
          <a:xfrm flipV="1">
            <a:off x="907772" y="6486436"/>
            <a:ext cx="6899667" cy="27009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997588" y="6286381"/>
            <a:ext cx="4638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3632259"/>
              </p:ext>
            </p:extLst>
          </p:nvPr>
        </p:nvGraphicFramePr>
        <p:xfrm>
          <a:off x="675446" y="1524244"/>
          <a:ext cx="7991476" cy="4133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9588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/>
        </p:nvCxnSpPr>
        <p:spPr>
          <a:xfrm flipV="1">
            <a:off x="861391" y="437322"/>
            <a:ext cx="7805531" cy="13253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74644" y="500338"/>
            <a:ext cx="59502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Monetary police impact on investment: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G7 vs BRICS in recent 20 years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7957" y="462457"/>
            <a:ext cx="1718965" cy="816460"/>
          </a:xfrm>
          <a:prstGeom prst="rect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 flipV="1">
            <a:off x="907772" y="6486436"/>
            <a:ext cx="6899667" cy="27009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010659" y="6286381"/>
            <a:ext cx="4507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74644" y="1397089"/>
            <a:ext cx="76398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STATISTICAL SIGNIFICANCE OF CORRELATION COEFFICIENTS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(key interest rate annual change vs total investment annual growth;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BRICS; 2000-2019;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95% level of probability; t-Student critical = 2.1009)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453378"/>
              </p:ext>
            </p:extLst>
          </p:nvPr>
        </p:nvGraphicFramePr>
        <p:xfrm>
          <a:off x="1514902" y="2852390"/>
          <a:ext cx="6005016" cy="2784144"/>
        </p:xfrm>
        <a:graphic>
          <a:graphicData uri="http://schemas.openxmlformats.org/drawingml/2006/table">
            <a:tbl>
              <a:tblPr/>
              <a:tblGrid>
                <a:gridCol w="1890026">
                  <a:extLst>
                    <a:ext uri="{9D8B030D-6E8A-4147-A177-3AD203B41FA5}">
                      <a16:colId xmlns:a16="http://schemas.microsoft.com/office/drawing/2014/main" xmlns="" val="3652518522"/>
                    </a:ext>
                  </a:extLst>
                </a:gridCol>
                <a:gridCol w="2169142">
                  <a:extLst>
                    <a:ext uri="{9D8B030D-6E8A-4147-A177-3AD203B41FA5}">
                      <a16:colId xmlns:a16="http://schemas.microsoft.com/office/drawing/2014/main" xmlns="" val="724228839"/>
                    </a:ext>
                  </a:extLst>
                </a:gridCol>
                <a:gridCol w="1945848">
                  <a:extLst>
                    <a:ext uri="{9D8B030D-6E8A-4147-A177-3AD203B41FA5}">
                      <a16:colId xmlns:a16="http://schemas.microsoft.com/office/drawing/2014/main" xmlns="" val="2373473862"/>
                    </a:ext>
                  </a:extLst>
                </a:gridCol>
              </a:tblGrid>
              <a:tr h="4640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Country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Correlation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t-Student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3187962"/>
                  </a:ext>
                </a:extLst>
              </a:tr>
              <a:tr h="46402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Brazil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0,1396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0,5982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97667269"/>
                  </a:ext>
                </a:extLst>
              </a:tr>
              <a:tr h="46402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Russia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-0,1786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0,7699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89074907"/>
                  </a:ext>
                </a:extLst>
              </a:tr>
              <a:tr h="46402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India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0,1772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0,7641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03776519"/>
                  </a:ext>
                </a:extLst>
              </a:tr>
              <a:tr h="46402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China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0,3648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1,6622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47278204"/>
                  </a:ext>
                </a:extLst>
              </a:tr>
              <a:tr h="46402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South Africa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0,4472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54919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21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/>
        </p:nvCxnSpPr>
        <p:spPr>
          <a:xfrm flipV="1">
            <a:off x="861391" y="437322"/>
            <a:ext cx="7805531" cy="13253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74644" y="500338"/>
            <a:ext cx="59502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Monetary police impact on investment: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G7 vs BRICS in recent 20 years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7957" y="462457"/>
            <a:ext cx="1718965" cy="816460"/>
          </a:xfrm>
          <a:prstGeom prst="rect">
            <a:avLst/>
          </a:prstGeom>
        </p:spPr>
      </p:pic>
      <p:cxnSp>
        <p:nvCxnSpPr>
          <p:cNvPr id="13" name="Прямая соединительная линия 12"/>
          <p:cNvCxnSpPr/>
          <p:nvPr/>
        </p:nvCxnSpPr>
        <p:spPr>
          <a:xfrm flipV="1">
            <a:off x="907772" y="6486436"/>
            <a:ext cx="6899667" cy="27009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065251" y="6286381"/>
            <a:ext cx="4507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916921" y="1598958"/>
            <a:ext cx="763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STATISTICAL CONCLUSION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87894" y="2369382"/>
            <a:ext cx="775252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eveloped countries – correlation mostly statistically significant</a:t>
            </a:r>
          </a:p>
          <a:p>
            <a:pPr marL="342900" lvl="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eveloping countries – correlation statistically insignificant</a:t>
            </a:r>
          </a:p>
          <a:p>
            <a:pPr marL="342900" lvl="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correlation in developed and developing countries significantly differs</a:t>
            </a:r>
          </a:p>
          <a:p>
            <a:pPr lvl="0" algn="just">
              <a:spcAft>
                <a:spcPts val="600"/>
              </a:spcAft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600"/>
              </a:spcAft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Zero hypothesis can be admitted. 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53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/>
        </p:nvCxnSpPr>
        <p:spPr>
          <a:xfrm flipV="1">
            <a:off x="861391" y="437322"/>
            <a:ext cx="7805531" cy="13253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87894" y="2601888"/>
            <a:ext cx="7752523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just">
              <a:spcAft>
                <a:spcPts val="600"/>
              </a:spcAft>
              <a:buAutoNum type="arabicParenR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developed countries investment activity has moderate correlation with interest rate change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Aft>
                <a:spcPts val="600"/>
              </a:spcAft>
              <a:buAutoNum type="arabicParenR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developed countries correlation between key interest rate change and investment growth is positive.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Aft>
                <a:spcPts val="600"/>
              </a:spcAft>
              <a:buAutoNum type="arabicParenR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developing countries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correlation between key interest rate change and investment growth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statistically insignificant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Aft>
                <a:spcPts val="600"/>
              </a:spcAft>
              <a:buAutoNum type="arabicParenR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developing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countries monetary policy is hard to be effective for investment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stimulation.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74644" y="500338"/>
            <a:ext cx="59502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Monetary police impact on investment: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G7 vs BRICS in recent 20 years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7957" y="462457"/>
            <a:ext cx="1718965" cy="81646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74644" y="2149049"/>
            <a:ext cx="763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907772" y="6486436"/>
            <a:ext cx="6899667" cy="27009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075054" y="6286381"/>
            <a:ext cx="4765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0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/>
        </p:nvCxnSpPr>
        <p:spPr>
          <a:xfrm flipV="1">
            <a:off x="861391" y="437322"/>
            <a:ext cx="7805531" cy="13253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907772" y="6500191"/>
            <a:ext cx="7805531" cy="13253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74644" y="500338"/>
            <a:ext cx="59502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Monetary police impact on investment: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G7 vs BRICS in recent 20 years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7957" y="462457"/>
            <a:ext cx="1718965" cy="81646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27044" y="3289923"/>
            <a:ext cx="76398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</a:p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YOUR ATTENTION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6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/>
        </p:nvCxnSpPr>
        <p:spPr>
          <a:xfrm flipV="1">
            <a:off x="861391" y="437322"/>
            <a:ext cx="7805531" cy="13253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907772" y="6486436"/>
            <a:ext cx="6899667" cy="27009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87894" y="1968640"/>
            <a:ext cx="7752523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Aft>
                <a:spcPts val="1800"/>
              </a:spcAft>
            </a:pP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Study field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regional investment policy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PhD thesis title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Investment attractiveness as a factor of regional economic development in Russian Federation</a:t>
            </a:r>
          </a:p>
          <a:p>
            <a:pPr algn="just">
              <a:spcAft>
                <a:spcPts val="600"/>
              </a:spcAft>
            </a:pP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Subject of study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institutional infrastructure elements for cooperation between regional government and investors (</a:t>
            </a: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Novosibirsk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region)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goal of the research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development of methodical approach for regional investment analysis from the business agents point of view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Tasks of the research (extract)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…..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…..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empirical testing of acting government economy policy means for investment stimulation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…..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…..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74644" y="500338"/>
            <a:ext cx="59502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Monetary police impact on investment: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G7 vs BRICS in recent 20 years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7957" y="462457"/>
            <a:ext cx="1718965" cy="81646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075054" y="6286381"/>
            <a:ext cx="3863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61391" y="1549283"/>
            <a:ext cx="5254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PhD THESIS POINTS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94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/>
        </p:nvCxnSpPr>
        <p:spPr>
          <a:xfrm flipV="1">
            <a:off x="861391" y="437322"/>
            <a:ext cx="7805531" cy="13253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87894" y="1945886"/>
            <a:ext cx="775252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subject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analysis of relationship between monetary policy and investment activity in a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country</a:t>
            </a:r>
          </a:p>
          <a:p>
            <a:pPr lvl="0"/>
            <a:r>
              <a:rPr lang="en-US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Study goal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to find out whether impact of monetary policy on investments in developed countries differ from the same impact in developing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countries</a:t>
            </a:r>
          </a:p>
          <a:p>
            <a:pPr lvl="0"/>
            <a:r>
              <a:rPr lang="en-US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Study method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correlation analysis (95% level of probability)</a:t>
            </a:r>
          </a:p>
          <a:p>
            <a:pPr lvl="0"/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Variables and sources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ey interest rate annual change in a country (country’s central bank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fficial data)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otal investment in national currency annual change (country’s official statistical data)</a:t>
            </a:r>
          </a:p>
          <a:p>
            <a:pPr lvl="0"/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Study period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2000 – 2019 (20 years)</a:t>
            </a:r>
          </a:p>
          <a:p>
            <a:pPr lvl="0"/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Samples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lvl="0" indent="-342900">
              <a:buAutoNum type="arabicParenR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G7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countries - United States, Canada, Japan, United Kingdom, Germany, France,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Italy</a:t>
            </a:r>
          </a:p>
          <a:p>
            <a:pPr marL="342900" lvl="0" indent="-342900">
              <a:buAutoNum type="arabicParenR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BRICS countries - 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Brazil, Russia, India, China, South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Africa</a:t>
            </a:r>
          </a:p>
          <a:p>
            <a:pPr marL="342900" lvl="0" indent="-342900">
              <a:buAutoNum type="arabicParenR"/>
            </a:pPr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it-IT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Zero hypothesis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correlation coefficients between interest rate change and investments change in developed countries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significantly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 from ones in developing countries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74644" y="500338"/>
            <a:ext cx="59502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Monetary police impact on investment: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G7 vs BRICS in recent 20 years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7957" y="462457"/>
            <a:ext cx="1718965" cy="81646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87894" y="1499436"/>
            <a:ext cx="763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ARTICLE POINTS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907772" y="6486436"/>
            <a:ext cx="6899667" cy="27009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075054" y="6286381"/>
            <a:ext cx="3863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71744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/>
        </p:nvCxnSpPr>
        <p:spPr>
          <a:xfrm flipV="1">
            <a:off x="861391" y="437322"/>
            <a:ext cx="7805531" cy="13253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74644" y="500338"/>
            <a:ext cx="59502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Monetary police impact on investment: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G7 vs BRICS in recent 20 years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7957" y="462457"/>
            <a:ext cx="1718965" cy="816460"/>
          </a:xfrm>
          <a:prstGeom prst="rect">
            <a:avLst/>
          </a:prstGeom>
        </p:spPr>
      </p:pic>
      <p:cxnSp>
        <p:nvCxnSpPr>
          <p:cNvPr id="13" name="Прямая соединительная линия 12"/>
          <p:cNvCxnSpPr/>
          <p:nvPr/>
        </p:nvCxnSpPr>
        <p:spPr>
          <a:xfrm flipV="1">
            <a:off x="907772" y="6486436"/>
            <a:ext cx="6899667" cy="27009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065251" y="6286381"/>
            <a:ext cx="4507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490327"/>
              </p:ext>
            </p:extLst>
          </p:nvPr>
        </p:nvGraphicFramePr>
        <p:xfrm>
          <a:off x="723077" y="1613511"/>
          <a:ext cx="7943845" cy="370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3529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/>
        </p:nvCxnSpPr>
        <p:spPr>
          <a:xfrm flipV="1">
            <a:off x="861391" y="437322"/>
            <a:ext cx="7805531" cy="13253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74644" y="500338"/>
            <a:ext cx="59502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Monetary police impact on investment: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G7 vs BRICS in recent 20 years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7957" y="462457"/>
            <a:ext cx="1718965" cy="816460"/>
          </a:xfrm>
          <a:prstGeom prst="rect">
            <a:avLst/>
          </a:prstGeom>
        </p:spPr>
      </p:pic>
      <p:cxnSp>
        <p:nvCxnSpPr>
          <p:cNvPr id="13" name="Прямая соединительная линия 12"/>
          <p:cNvCxnSpPr/>
          <p:nvPr/>
        </p:nvCxnSpPr>
        <p:spPr>
          <a:xfrm flipV="1">
            <a:off x="907772" y="6486436"/>
            <a:ext cx="6899667" cy="27009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075054" y="6286381"/>
            <a:ext cx="3863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Диаграмм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407198"/>
              </p:ext>
            </p:extLst>
          </p:nvPr>
        </p:nvGraphicFramePr>
        <p:xfrm>
          <a:off x="723077" y="1613511"/>
          <a:ext cx="7943845" cy="370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612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/>
        </p:nvCxnSpPr>
        <p:spPr>
          <a:xfrm flipV="1">
            <a:off x="861391" y="437322"/>
            <a:ext cx="7805531" cy="13253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74644" y="500338"/>
            <a:ext cx="59502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Monetary police impact on investment: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G7 vs BRICS in recent 20 years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7957" y="462457"/>
            <a:ext cx="1718965" cy="816460"/>
          </a:xfrm>
          <a:prstGeom prst="rect">
            <a:avLst/>
          </a:prstGeom>
        </p:spPr>
      </p:pic>
      <p:cxnSp>
        <p:nvCxnSpPr>
          <p:cNvPr id="9" name="Прямая соединительная линия 8"/>
          <p:cNvCxnSpPr/>
          <p:nvPr/>
        </p:nvCxnSpPr>
        <p:spPr>
          <a:xfrm flipV="1">
            <a:off x="907772" y="6486436"/>
            <a:ext cx="6899667" cy="27009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862031" y="6286381"/>
            <a:ext cx="6324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87894" y="2014538"/>
            <a:ext cx="775252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Aft>
                <a:spcPts val="600"/>
              </a:spcAft>
            </a:pPr>
            <a:r>
              <a:rPr 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G7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just">
              <a:spcAft>
                <a:spcPts val="600"/>
              </a:spcAft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 – federal funds target rate, set by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Federal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Open Market Committee (Federal Reserve)</a:t>
            </a:r>
          </a:p>
          <a:p>
            <a:pPr lvl="0" algn="just">
              <a:spcAft>
                <a:spcPts val="600"/>
              </a:spcAft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Japan – key interest rate, by Bank of Japan</a:t>
            </a:r>
          </a:p>
          <a:p>
            <a:pPr lvl="0" algn="just">
              <a:spcAft>
                <a:spcPts val="600"/>
              </a:spcAft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Germany – main refinancing operations fixed rate, by European Central Bank</a:t>
            </a:r>
          </a:p>
          <a:p>
            <a:pPr lvl="0" algn="just">
              <a:spcAft>
                <a:spcPts val="600"/>
              </a:spcAft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United Kingdom – official bank rate, by Bank of England</a:t>
            </a:r>
          </a:p>
          <a:p>
            <a:pPr algn="just">
              <a:spcAft>
                <a:spcPts val="600"/>
              </a:spcAft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France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main refinancing operations fixed rate, by European Central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Bank</a:t>
            </a:r>
          </a:p>
          <a:p>
            <a:pPr algn="just">
              <a:spcAft>
                <a:spcPts val="600"/>
              </a:spcAft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Canada – policy interest rate, by Bank of Canada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Italy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main refinancing operations fixed rate, by European Central Bank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600"/>
              </a:spcAft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74644" y="1574513"/>
            <a:ext cx="763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CLARIFICATION ABOUT USED INTEREST RATES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26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/>
        </p:nvCxnSpPr>
        <p:spPr>
          <a:xfrm flipV="1">
            <a:off x="861391" y="437322"/>
            <a:ext cx="7805531" cy="13253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74644" y="500338"/>
            <a:ext cx="59502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Monetary police impact on investment: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G7 vs BRICS in recent 20 years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7957" y="462457"/>
            <a:ext cx="1718965" cy="816460"/>
          </a:xfrm>
          <a:prstGeom prst="rect">
            <a:avLst/>
          </a:prstGeom>
        </p:spPr>
      </p:pic>
      <p:cxnSp>
        <p:nvCxnSpPr>
          <p:cNvPr id="9" name="Прямая соединительная линия 8"/>
          <p:cNvCxnSpPr/>
          <p:nvPr/>
        </p:nvCxnSpPr>
        <p:spPr>
          <a:xfrm flipV="1">
            <a:off x="907772" y="6486436"/>
            <a:ext cx="6899667" cy="27009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862031" y="6286381"/>
            <a:ext cx="6324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87894" y="2014538"/>
            <a:ext cx="7752523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Aft>
                <a:spcPts val="600"/>
              </a:spcAft>
            </a:pPr>
            <a:r>
              <a:rPr 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BRICS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just">
              <a:spcAft>
                <a:spcPts val="600"/>
              </a:spcAft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Brazil –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SELIC (sistema especial de liquidacao e custodia) rate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Banco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Cenral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Brasil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600"/>
              </a:spcAft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Russia – key interest rate, by Central Bank of Russian Federation</a:t>
            </a:r>
          </a:p>
          <a:p>
            <a:pPr lvl="0" algn="just">
              <a:spcAft>
                <a:spcPts val="600"/>
              </a:spcAft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India – repo rate, by Reserve Bank of India</a:t>
            </a:r>
          </a:p>
          <a:p>
            <a:pPr lvl="0" algn="just">
              <a:spcAft>
                <a:spcPts val="600"/>
              </a:spcAft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China– base interest rate, by People’s Bank of China</a:t>
            </a:r>
          </a:p>
          <a:p>
            <a:pPr algn="just">
              <a:spcAft>
                <a:spcPts val="600"/>
              </a:spcAft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South Africa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 rate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by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South Africa Reserve Bank</a:t>
            </a:r>
          </a:p>
          <a:p>
            <a:pPr lvl="0" algn="just">
              <a:spcAft>
                <a:spcPts val="600"/>
              </a:spcAft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74644" y="1574513"/>
            <a:ext cx="763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CLARIFICATION ABOUT USED INTEREST RATES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89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/>
        </p:nvCxnSpPr>
        <p:spPr>
          <a:xfrm flipV="1">
            <a:off x="861391" y="437322"/>
            <a:ext cx="7805531" cy="13253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74644" y="500338"/>
            <a:ext cx="59502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Monetary police impact on investment: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G7 vs BRICS in recent 20 years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7957" y="462457"/>
            <a:ext cx="1718965" cy="816460"/>
          </a:xfrm>
          <a:prstGeom prst="rect">
            <a:avLst/>
          </a:prstGeom>
        </p:spPr>
      </p:pic>
      <p:cxnSp>
        <p:nvCxnSpPr>
          <p:cNvPr id="13" name="Прямая соединительная линия 12"/>
          <p:cNvCxnSpPr/>
          <p:nvPr/>
        </p:nvCxnSpPr>
        <p:spPr>
          <a:xfrm flipV="1">
            <a:off x="907772" y="6486436"/>
            <a:ext cx="6899667" cy="27009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075054" y="6286381"/>
            <a:ext cx="3863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847125"/>
              </p:ext>
            </p:extLst>
          </p:nvPr>
        </p:nvGraphicFramePr>
        <p:xfrm>
          <a:off x="723077" y="1613511"/>
          <a:ext cx="7943845" cy="370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456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/>
        </p:nvCxnSpPr>
        <p:spPr>
          <a:xfrm flipV="1">
            <a:off x="861391" y="437322"/>
            <a:ext cx="7805531" cy="13253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74644" y="500338"/>
            <a:ext cx="59502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Monetary police impact on investment: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G7 vs BRICS in recent 20 years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7957" y="462457"/>
            <a:ext cx="1718965" cy="816460"/>
          </a:xfrm>
          <a:prstGeom prst="rect">
            <a:avLst/>
          </a:prstGeom>
        </p:spPr>
      </p:pic>
      <p:cxnSp>
        <p:nvCxnSpPr>
          <p:cNvPr id="13" name="Прямая соединительная линия 12"/>
          <p:cNvCxnSpPr/>
          <p:nvPr/>
        </p:nvCxnSpPr>
        <p:spPr>
          <a:xfrm flipV="1">
            <a:off x="907772" y="6486436"/>
            <a:ext cx="6899667" cy="27009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075054" y="6286381"/>
            <a:ext cx="3863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1291669"/>
              </p:ext>
            </p:extLst>
          </p:nvPr>
        </p:nvGraphicFramePr>
        <p:xfrm>
          <a:off x="723077" y="1613511"/>
          <a:ext cx="7943845" cy="370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6727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679</TotalTime>
  <Words>934</Words>
  <Application>Microsoft Office PowerPoint</Application>
  <PresentationFormat>Экран (4:3)</PresentationFormat>
  <Paragraphs>177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Торопова Юлия Александровна</cp:lastModifiedBy>
  <cp:revision>76</cp:revision>
  <dcterms:created xsi:type="dcterms:W3CDTF">2017-05-23T11:31:00Z</dcterms:created>
  <dcterms:modified xsi:type="dcterms:W3CDTF">2020-05-28T09:00:00Z</dcterms:modified>
</cp:coreProperties>
</file>